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Arimo" panose="020B0604020202020204" charset="0"/>
      <p:regular r:id="rId19"/>
      <p:bold r:id="rId20"/>
      <p:italic r:id="rId21"/>
      <p:boldItalic r:id="rId22"/>
    </p:embeddedFont>
    <p:embeddedFont>
      <p:font typeface="Gill Sans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j/5bFFRakHWV3pPEwhFp1kQ1m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D58088-A047-403F-ADF2-7B8E3FF90CEB}">
  <a:tblStyle styleId="{1ED58088-A047-403F-ADF2-7B8E3FF90C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cc43aed5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34cc43aed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cc43aed5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4cc43aed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388" name="Google Shape;3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cbe94d440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34cbe94d44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cbe94d440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34cbe94d440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3F3F3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ill Sans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14400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 - Light">
  <p:cSld name="Title and Subtitle Only - Ligh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rgbClr val="F2F2F2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6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1303794" y="3407563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2"/>
          </p:nvPr>
        </p:nvSpPr>
        <p:spPr>
          <a:xfrm>
            <a:off x="1303794" y="3005055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3"/>
          </p:nvPr>
        </p:nvSpPr>
        <p:spPr>
          <a:xfrm>
            <a:off x="5066363" y="3407563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4"/>
          </p:nvPr>
        </p:nvSpPr>
        <p:spPr>
          <a:xfrm>
            <a:off x="5066363" y="3005055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5"/>
          </p:nvPr>
        </p:nvSpPr>
        <p:spPr>
          <a:xfrm>
            <a:off x="8828931" y="3407563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6"/>
          </p:nvPr>
        </p:nvSpPr>
        <p:spPr>
          <a:xfrm>
            <a:off x="8828931" y="3005055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>
            <a:spLocks noGrp="1"/>
          </p:cNvSpPr>
          <p:nvPr>
            <p:ph type="pic" idx="7"/>
          </p:nvPr>
        </p:nvSpPr>
        <p:spPr>
          <a:xfrm>
            <a:off x="1867711" y="1648853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6"/>
          <p:cNvSpPr>
            <a:spLocks noGrp="1"/>
          </p:cNvSpPr>
          <p:nvPr>
            <p:ph type="pic" idx="8"/>
          </p:nvPr>
        </p:nvSpPr>
        <p:spPr>
          <a:xfrm>
            <a:off x="5630280" y="1648853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6"/>
          <p:cNvSpPr>
            <a:spLocks noGrp="1"/>
          </p:cNvSpPr>
          <p:nvPr>
            <p:ph type="pic" idx="9"/>
          </p:nvPr>
        </p:nvSpPr>
        <p:spPr>
          <a:xfrm>
            <a:off x="9392848" y="1648853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6"/>
          <p:cNvSpPr txBox="1">
            <a:spLocks noGrp="1"/>
          </p:cNvSpPr>
          <p:nvPr>
            <p:ph type="body" idx="13"/>
          </p:nvPr>
        </p:nvSpPr>
        <p:spPr>
          <a:xfrm>
            <a:off x="1303794" y="5736658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4"/>
          </p:nvPr>
        </p:nvSpPr>
        <p:spPr>
          <a:xfrm>
            <a:off x="1303794" y="5334150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5"/>
          </p:nvPr>
        </p:nvSpPr>
        <p:spPr>
          <a:xfrm>
            <a:off x="5066363" y="5736658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6"/>
          </p:nvPr>
        </p:nvSpPr>
        <p:spPr>
          <a:xfrm>
            <a:off x="5066363" y="5334150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7"/>
          </p:nvPr>
        </p:nvSpPr>
        <p:spPr>
          <a:xfrm>
            <a:off x="8828931" y="5736658"/>
            <a:ext cx="2034138" cy="24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8"/>
          </p:nvPr>
        </p:nvSpPr>
        <p:spPr>
          <a:xfrm>
            <a:off x="8828931" y="5334150"/>
            <a:ext cx="2034138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>
            <a:spLocks noGrp="1"/>
          </p:cNvSpPr>
          <p:nvPr>
            <p:ph type="pic" idx="19"/>
          </p:nvPr>
        </p:nvSpPr>
        <p:spPr>
          <a:xfrm>
            <a:off x="1867711" y="3977948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6"/>
          <p:cNvSpPr>
            <a:spLocks noGrp="1"/>
          </p:cNvSpPr>
          <p:nvPr>
            <p:ph type="pic" idx="20"/>
          </p:nvPr>
        </p:nvSpPr>
        <p:spPr>
          <a:xfrm>
            <a:off x="5630280" y="3977948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6"/>
          <p:cNvSpPr>
            <a:spLocks noGrp="1"/>
          </p:cNvSpPr>
          <p:nvPr>
            <p:ph type="pic" idx="21"/>
          </p:nvPr>
        </p:nvSpPr>
        <p:spPr>
          <a:xfrm>
            <a:off x="9392848" y="3977948"/>
            <a:ext cx="906304" cy="120629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Images">
  <p:cSld name="Listed Image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2"/>
          </p:nvPr>
        </p:nvSpPr>
        <p:spPr>
          <a:xfrm>
            <a:off x="2095500" y="1992933"/>
            <a:ext cx="9388499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3"/>
          </p:nvPr>
        </p:nvSpPr>
        <p:spPr>
          <a:xfrm>
            <a:off x="684213" y="1992934"/>
            <a:ext cx="1095375" cy="1095375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>
            <a:spLocks noGrp="1"/>
          </p:cNvSpPr>
          <p:nvPr>
            <p:ph type="pic" idx="4"/>
          </p:nvPr>
        </p:nvSpPr>
        <p:spPr>
          <a:xfrm>
            <a:off x="684213" y="3431134"/>
            <a:ext cx="1095375" cy="1095375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7"/>
          <p:cNvSpPr>
            <a:spLocks noGrp="1"/>
          </p:cNvSpPr>
          <p:nvPr>
            <p:ph type="pic" idx="5"/>
          </p:nvPr>
        </p:nvSpPr>
        <p:spPr>
          <a:xfrm>
            <a:off x="684213" y="4869334"/>
            <a:ext cx="1095375" cy="1095375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7"/>
          <p:cNvSpPr txBox="1">
            <a:spLocks noGrp="1"/>
          </p:cNvSpPr>
          <p:nvPr>
            <p:ph type="body" idx="6"/>
          </p:nvPr>
        </p:nvSpPr>
        <p:spPr>
          <a:xfrm>
            <a:off x="2095500" y="3422739"/>
            <a:ext cx="9388499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7"/>
          </p:nvPr>
        </p:nvSpPr>
        <p:spPr>
          <a:xfrm>
            <a:off x="2095500" y="4867850"/>
            <a:ext cx="9388499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2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X Number &amp; Icon">
  <p:cSld name="5 X Number &amp; Icon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>
            <a:spLocks noGrp="1"/>
          </p:cNvSpPr>
          <p:nvPr>
            <p:ph type="pic" idx="2"/>
          </p:nvPr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684213" y="3079573"/>
            <a:ext cx="1652587" cy="4356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3"/>
          </p:nvPr>
        </p:nvSpPr>
        <p:spPr>
          <a:xfrm>
            <a:off x="510455" y="3799847"/>
            <a:ext cx="1999889" cy="84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4"/>
          </p:nvPr>
        </p:nvSpPr>
        <p:spPr>
          <a:xfrm>
            <a:off x="2971013" y="3079573"/>
            <a:ext cx="1652587" cy="4356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5"/>
          </p:nvPr>
        </p:nvSpPr>
        <p:spPr>
          <a:xfrm>
            <a:off x="2797255" y="3799847"/>
            <a:ext cx="1999889" cy="84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6"/>
          </p:nvPr>
        </p:nvSpPr>
        <p:spPr>
          <a:xfrm>
            <a:off x="5269707" y="3079573"/>
            <a:ext cx="1652587" cy="4356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7"/>
          </p:nvPr>
        </p:nvSpPr>
        <p:spPr>
          <a:xfrm>
            <a:off x="5096056" y="3799847"/>
            <a:ext cx="1999889" cy="84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8"/>
          </p:nvPr>
        </p:nvSpPr>
        <p:spPr>
          <a:xfrm>
            <a:off x="7544613" y="3079573"/>
            <a:ext cx="1652587" cy="4356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9"/>
          </p:nvPr>
        </p:nvSpPr>
        <p:spPr>
          <a:xfrm>
            <a:off x="7370855" y="3799847"/>
            <a:ext cx="1999889" cy="84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13"/>
          </p:nvPr>
        </p:nvSpPr>
        <p:spPr>
          <a:xfrm>
            <a:off x="9831412" y="3079573"/>
            <a:ext cx="1652587" cy="435600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4"/>
          </p:nvPr>
        </p:nvSpPr>
        <p:spPr>
          <a:xfrm>
            <a:off x="9657654" y="3799847"/>
            <a:ext cx="1999889" cy="84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ubTitle" idx="15"/>
          </p:nvPr>
        </p:nvSpPr>
        <p:spPr>
          <a:xfrm>
            <a:off x="5101000" y="5271502"/>
            <a:ext cx="1990001" cy="620016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17"/>
          <p:cNvSpPr>
            <a:spLocks noGrp="1"/>
          </p:cNvSpPr>
          <p:nvPr>
            <p:ph type="pic" idx="16"/>
          </p:nvPr>
        </p:nvSpPr>
        <p:spPr>
          <a:xfrm>
            <a:off x="1098550" y="2217585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7"/>
          <p:cNvSpPr>
            <a:spLocks noGrp="1"/>
          </p:cNvSpPr>
          <p:nvPr>
            <p:ph type="pic" idx="17"/>
          </p:nvPr>
        </p:nvSpPr>
        <p:spPr>
          <a:xfrm>
            <a:off x="3385350" y="2217585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7"/>
          <p:cNvSpPr>
            <a:spLocks noGrp="1"/>
          </p:cNvSpPr>
          <p:nvPr>
            <p:ph type="pic" idx="18"/>
          </p:nvPr>
        </p:nvSpPr>
        <p:spPr>
          <a:xfrm>
            <a:off x="5684044" y="2217585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7"/>
          <p:cNvSpPr>
            <a:spLocks noGrp="1"/>
          </p:cNvSpPr>
          <p:nvPr>
            <p:ph type="pic" idx="19"/>
          </p:nvPr>
        </p:nvSpPr>
        <p:spPr>
          <a:xfrm>
            <a:off x="7958950" y="2217585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7"/>
          <p:cNvSpPr>
            <a:spLocks noGrp="1"/>
          </p:cNvSpPr>
          <p:nvPr>
            <p:ph type="pic" idx="20"/>
          </p:nvPr>
        </p:nvSpPr>
        <p:spPr>
          <a:xfrm>
            <a:off x="10245749" y="2217585"/>
            <a:ext cx="823913" cy="8239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x Content Block with Icon">
  <p:cSld name="6 x Content Block with Ic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>
            <a:spLocks noGrp="1"/>
          </p:cNvSpPr>
          <p:nvPr>
            <p:ph type="pic" idx="2"/>
          </p:nvPr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44" name="Google Shape;44;p18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1470581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3"/>
          </p:nvPr>
        </p:nvSpPr>
        <p:spPr>
          <a:xfrm>
            <a:off x="1470581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4"/>
          </p:nvPr>
        </p:nvSpPr>
        <p:spPr>
          <a:xfrm>
            <a:off x="5031291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5"/>
          </p:nvPr>
        </p:nvSpPr>
        <p:spPr>
          <a:xfrm>
            <a:off x="5031291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6"/>
          </p:nvPr>
        </p:nvSpPr>
        <p:spPr>
          <a:xfrm>
            <a:off x="8592000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7"/>
          </p:nvPr>
        </p:nvSpPr>
        <p:spPr>
          <a:xfrm>
            <a:off x="8592000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8"/>
          </p:nvPr>
        </p:nvSpPr>
        <p:spPr>
          <a:xfrm>
            <a:off x="1470581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9"/>
          </p:nvPr>
        </p:nvSpPr>
        <p:spPr>
          <a:xfrm>
            <a:off x="1470581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3"/>
          </p:nvPr>
        </p:nvSpPr>
        <p:spPr>
          <a:xfrm>
            <a:off x="5031291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4"/>
          </p:nvPr>
        </p:nvSpPr>
        <p:spPr>
          <a:xfrm>
            <a:off x="5031291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5"/>
          </p:nvPr>
        </p:nvSpPr>
        <p:spPr>
          <a:xfrm>
            <a:off x="8592000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16"/>
          </p:nvPr>
        </p:nvSpPr>
        <p:spPr>
          <a:xfrm>
            <a:off x="8592000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rgbClr val="3F3F3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62" name="Google Shape;62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672000" cy="6857999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756000" anchor="ctr" anchorCtr="0">
            <a:noAutofit/>
          </a:bodyPr>
          <a:lstStyle>
            <a:lvl1pPr lv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Gill Sans"/>
              <a:buNone/>
              <a:defRPr sz="88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1"/>
          </p:nvPr>
        </p:nvSpPr>
        <p:spPr>
          <a:xfrm>
            <a:off x="1917700" y="4508500"/>
            <a:ext cx="33147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3"/>
          </p:nvPr>
        </p:nvSpPr>
        <p:spPr>
          <a:xfrm>
            <a:off x="1917700" y="5180023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4"/>
          </p:nvPr>
        </p:nvSpPr>
        <p:spPr>
          <a:xfrm>
            <a:off x="1917700" y="5683561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5"/>
          </p:nvPr>
        </p:nvSpPr>
        <p:spPr>
          <a:xfrm>
            <a:off x="1917700" y="4821910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3F3F3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147343" y="2731933"/>
            <a:ext cx="6903253" cy="3350673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576000" tIns="1872000" rIns="576000" bIns="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01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683999" y="6262080"/>
            <a:ext cx="619093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  <a:defRPr sz="4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 40 Vertical Split">
  <p:cSld name="60 40 Vertical Spli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1"/>
          <p:cNvSpPr txBox="1"/>
          <p:nvPr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6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/>
          <p:nvPr/>
        </p:nvSpPr>
        <p:spPr>
          <a:xfrm rot="5400000">
            <a:off x="8220300" y="371700"/>
            <a:ext cx="4343400" cy="3600000"/>
          </a:xfrm>
          <a:custGeom>
            <a:avLst/>
            <a:gdLst/>
            <a:ahLst/>
            <a:cxnLst/>
            <a:rect l="l" t="t" r="r" b="b"/>
            <a:pathLst>
              <a:path w="4343400" h="3600000" extrusionOk="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4313"/>
                </a:srgbClr>
              </a:gs>
              <a:gs pos="100000">
                <a:srgbClr val="FFFFFF">
                  <a:alpha val="2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/>
          <p:nvPr/>
        </p:nvSpPr>
        <p:spPr>
          <a:xfrm rot="5400000">
            <a:off x="9134700" y="3800700"/>
            <a:ext cx="2514600" cy="3600000"/>
          </a:xfrm>
          <a:custGeom>
            <a:avLst/>
            <a:gdLst/>
            <a:ahLst/>
            <a:cxnLst/>
            <a:rect l="l" t="t" r="r" b="b"/>
            <a:pathLst>
              <a:path w="2514600" h="3600000" extrusionOk="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rgbClr val="7F7F7F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6 x Content Block with Icon">
  <p:cSld name="1_6 x Content Block with Ic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 rot="5400000">
            <a:off x="8677500" y="3343500"/>
            <a:ext cx="3429000" cy="3600000"/>
          </a:xfrm>
          <a:custGeom>
            <a:avLst/>
            <a:gdLst/>
            <a:ahLst/>
            <a:cxnLst/>
            <a:rect l="l" t="t" r="r" b="b"/>
            <a:pathLst>
              <a:path w="3429000" h="3600000" extrusionOk="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rgbClr val="7F7F7F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/>
          <p:nvPr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6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82863" y="3668499"/>
            <a:ext cx="3276000" cy="22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82863" y="3068555"/>
            <a:ext cx="3276000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4445432" y="3668499"/>
            <a:ext cx="3276000" cy="22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4"/>
          </p:nvPr>
        </p:nvSpPr>
        <p:spPr>
          <a:xfrm>
            <a:off x="4445432" y="3068555"/>
            <a:ext cx="3276000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5"/>
          </p:nvPr>
        </p:nvSpPr>
        <p:spPr>
          <a:xfrm>
            <a:off x="8208000" y="3668499"/>
            <a:ext cx="3276000" cy="22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6"/>
          </p:nvPr>
        </p:nvSpPr>
        <p:spPr>
          <a:xfrm>
            <a:off x="8208000" y="3068555"/>
            <a:ext cx="3276000" cy="3604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>
            <a:spLocks noGrp="1"/>
          </p:cNvSpPr>
          <p:nvPr>
            <p:ph type="pic" idx="7"/>
          </p:nvPr>
        </p:nvSpPr>
        <p:spPr>
          <a:xfrm>
            <a:off x="1908907" y="2005142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2"/>
          <p:cNvSpPr>
            <a:spLocks noGrp="1"/>
          </p:cNvSpPr>
          <p:nvPr>
            <p:ph type="pic" idx="8"/>
          </p:nvPr>
        </p:nvSpPr>
        <p:spPr>
          <a:xfrm>
            <a:off x="5671476" y="2005142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2"/>
          <p:cNvSpPr>
            <a:spLocks noGrp="1"/>
          </p:cNvSpPr>
          <p:nvPr>
            <p:ph type="pic" idx="9"/>
          </p:nvPr>
        </p:nvSpPr>
        <p:spPr>
          <a:xfrm>
            <a:off x="9434044" y="2005142"/>
            <a:ext cx="823913" cy="823913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2"/>
          <p:cNvSpPr txBox="1">
            <a:spLocks noGrp="1"/>
          </p:cNvSpPr>
          <p:nvPr>
            <p:ph type="body" idx="13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/>
          <p:nvPr/>
        </p:nvSpPr>
        <p:spPr>
          <a:xfrm rot="5400000">
            <a:off x="8677500" y="-85500"/>
            <a:ext cx="3429000" cy="3600000"/>
          </a:xfrm>
          <a:custGeom>
            <a:avLst/>
            <a:gdLst/>
            <a:ahLst/>
            <a:cxnLst/>
            <a:rect l="l" t="t" r="r" b="b"/>
            <a:pathLst>
              <a:path w="3429000" h="3600000" extrusionOk="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4313"/>
                </a:srgbClr>
              </a:gs>
              <a:gs pos="100000">
                <a:srgbClr val="FFFFFF">
                  <a:alpha val="2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 - Dark">
  <p:cSld name="Title and Subtitle Only - Dar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 rot="5400000">
            <a:off x="8188485" y="2854485"/>
            <a:ext cx="4407031" cy="3600000"/>
          </a:xfrm>
          <a:custGeom>
            <a:avLst/>
            <a:gdLst/>
            <a:ahLst/>
            <a:cxnLst/>
            <a:rect l="l" t="t" r="r" b="b"/>
            <a:pathLst>
              <a:path w="4407031" h="3600000" extrusionOk="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rgbClr val="7F7F7F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6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3"/>
          <p:cNvSpPr/>
          <p:nvPr/>
        </p:nvSpPr>
        <p:spPr>
          <a:xfrm rot="5400000">
            <a:off x="9166516" y="-574515"/>
            <a:ext cx="2450969" cy="3600000"/>
          </a:xfrm>
          <a:custGeom>
            <a:avLst/>
            <a:gdLst/>
            <a:ahLst/>
            <a:cxnLst/>
            <a:rect l="l" t="t" r="r" b="b"/>
            <a:pathLst>
              <a:path w="2450969" h="3600000" extrusionOk="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4313"/>
                </a:srgbClr>
              </a:gs>
              <a:gs pos="100000">
                <a:srgbClr val="FFFFFF">
                  <a:alpha val="2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 - Full Photo">
  <p:cSld name="Title and Subtitle Only - Full Photo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>
            <a:spLocks noGrp="1"/>
          </p:cNvSpPr>
          <p:nvPr>
            <p:ph type="pic" idx="2"/>
          </p:nvPr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4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 b="1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Courier New"/>
              <a:buChar char="o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ofMProjects/BoneFractureClassification-v1.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>
            <a:alpha val="80000"/>
          </a:srgb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" descr="Doctor pointing on a large displa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170" name="Google Shape;170;p1"/>
          <p:cNvSpPr txBox="1"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 sz="5000" b="1">
                <a:latin typeface="Arial"/>
                <a:ea typeface="Arial"/>
                <a:cs typeface="Arial"/>
                <a:sym typeface="Arial"/>
              </a:rPr>
              <a:t>BONE FRACTURE DETECTION USING DEEP LEARNING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 txBox="1">
            <a:spLocks noGrp="1"/>
          </p:cNvSpPr>
          <p:nvPr>
            <p:ph type="subTitle" idx="1"/>
          </p:nvPr>
        </p:nvSpPr>
        <p:spPr>
          <a:xfrm>
            <a:off x="3696892" y="4919322"/>
            <a:ext cx="4871375" cy="923553"/>
          </a:xfrm>
          <a:prstGeom prst="rect">
            <a:avLst/>
          </a:prstGeom>
          <a:gradFill>
            <a:gsLst>
              <a:gs pos="0">
                <a:schemeClr val="dk2"/>
              </a:gs>
              <a:gs pos="800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1440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FCD5A8"/>
                </a:solidFill>
              </a:rPr>
              <a:t>Group-05</a:t>
            </a:r>
            <a:br>
              <a:rPr lang="en-US">
                <a:solidFill>
                  <a:srgbClr val="FCD5A8"/>
                </a:solidFill>
              </a:rPr>
            </a:br>
            <a:r>
              <a:rPr lang="en-US">
                <a:solidFill>
                  <a:srgbClr val="FCD5A8"/>
                </a:solidFill>
              </a:rPr>
              <a:t>AI-Powered Fracture Detection</a:t>
            </a:r>
            <a:endParaRPr/>
          </a:p>
        </p:txBody>
      </p:sp>
      <p:sp>
        <p:nvSpPr>
          <p:cNvPr id="172" name="Google Shape;172;p1" descr="Beige rectangle"/>
          <p:cNvSpPr/>
          <p:nvPr/>
        </p:nvSpPr>
        <p:spPr>
          <a:xfrm>
            <a:off x="3677246" y="4705891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3903024" y="4896463"/>
            <a:ext cx="2885950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A06915A-2C57-E514-542D-60598DBE2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6"/>
    </mc:Choice>
    <mc:Fallback>
      <p:transition spd="slow" advTm="1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4cc43aed59_0_20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1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49" name="Google Shape;349;g34cc43aed59_0_20"/>
          <p:cNvSpPr/>
          <p:nvPr/>
        </p:nvSpPr>
        <p:spPr>
          <a:xfrm>
            <a:off x="72000" y="164969"/>
            <a:ext cx="11832000" cy="6513900"/>
          </a:xfrm>
          <a:prstGeom prst="rect">
            <a:avLst/>
          </a:prstGeom>
          <a:solidFill>
            <a:schemeClr val="dk2">
              <a:alpha val="8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4cc43aed59_0_20"/>
          <p:cNvSpPr txBox="1">
            <a:spLocks noGrp="1"/>
          </p:cNvSpPr>
          <p:nvPr>
            <p:ph type="title"/>
          </p:nvPr>
        </p:nvSpPr>
        <p:spPr>
          <a:xfrm>
            <a:off x="683999" y="808185"/>
            <a:ext cx="929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 b="1">
                <a:solidFill>
                  <a:schemeClr val="lt1"/>
                </a:solidFill>
              </a:rPr>
              <a:t>CODE DETAILS - MODEL</a:t>
            </a:r>
            <a:r>
              <a:rPr lang="en-US" sz="3600"/>
              <a:t>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4cc43aed59_0_20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600" cy="27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52" name="Google Shape;352;g34cc43aed59_0_20" descr="Beige rectangle"/>
          <p:cNvSpPr/>
          <p:nvPr/>
        </p:nvSpPr>
        <p:spPr>
          <a:xfrm>
            <a:off x="722099" y="1322787"/>
            <a:ext cx="4102997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4cc43aed59_0_20"/>
          <p:cNvSpPr/>
          <p:nvPr/>
        </p:nvSpPr>
        <p:spPr>
          <a:xfrm>
            <a:off x="5281478" y="5747713"/>
            <a:ext cx="1629000" cy="45600"/>
          </a:xfrm>
          <a:prstGeom prst="rect">
            <a:avLst/>
          </a:prstGeom>
          <a:solidFill>
            <a:schemeClr val="dk1">
              <a:alpha val="552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g34cc43aed59_0_20"/>
          <p:cNvGrpSpPr/>
          <p:nvPr/>
        </p:nvGrpSpPr>
        <p:grpSpPr>
          <a:xfrm flipH="1">
            <a:off x="7914069" y="2224934"/>
            <a:ext cx="896273" cy="745590"/>
            <a:chOff x="1824638" y="1733550"/>
            <a:chExt cx="1192963" cy="992400"/>
          </a:xfrm>
        </p:grpSpPr>
        <p:sp>
          <p:nvSpPr>
            <p:cNvPr id="355" name="Google Shape;355;g34cc43aed59_0_20"/>
            <p:cNvSpPr/>
            <p:nvPr/>
          </p:nvSpPr>
          <p:spPr>
            <a:xfrm>
              <a:off x="1824638" y="1733550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34cc43aed59_0_20"/>
            <p:cNvSpPr/>
            <p:nvPr/>
          </p:nvSpPr>
          <p:spPr>
            <a:xfrm>
              <a:off x="1925901" y="1819672"/>
              <a:ext cx="1091700" cy="820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g34cc43aed59_0_20"/>
          <p:cNvGrpSpPr/>
          <p:nvPr/>
        </p:nvGrpSpPr>
        <p:grpSpPr>
          <a:xfrm>
            <a:off x="5723062" y="2223206"/>
            <a:ext cx="745639" cy="745639"/>
            <a:chOff x="5482999" y="1607028"/>
            <a:chExt cx="1200900" cy="1200900"/>
          </a:xfrm>
        </p:grpSpPr>
        <p:sp>
          <p:nvSpPr>
            <p:cNvPr id="358" name="Google Shape;358;g34cc43aed59_0_20"/>
            <p:cNvSpPr/>
            <p:nvPr/>
          </p:nvSpPr>
          <p:spPr>
            <a:xfrm>
              <a:off x="5587207" y="1711236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34cc43aed59_0_20"/>
            <p:cNvSpPr/>
            <p:nvPr/>
          </p:nvSpPr>
          <p:spPr>
            <a:xfrm>
              <a:off x="5482999" y="1607028"/>
              <a:ext cx="1200900" cy="12009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g34cc43aed59_0_20"/>
          <p:cNvGrpSpPr/>
          <p:nvPr/>
        </p:nvGrpSpPr>
        <p:grpSpPr>
          <a:xfrm>
            <a:off x="10310132" y="2224959"/>
            <a:ext cx="926889" cy="745500"/>
            <a:chOff x="7901564" y="2268089"/>
            <a:chExt cx="926889" cy="745500"/>
          </a:xfrm>
        </p:grpSpPr>
        <p:sp>
          <p:nvSpPr>
            <p:cNvPr id="361" name="Google Shape;361;g34cc43aed59_0_20"/>
            <p:cNvSpPr/>
            <p:nvPr/>
          </p:nvSpPr>
          <p:spPr>
            <a:xfrm flipH="1">
              <a:off x="8516753" y="2268089"/>
              <a:ext cx="311700" cy="7455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34cc43aed59_0_20"/>
            <p:cNvSpPr/>
            <p:nvPr/>
          </p:nvSpPr>
          <p:spPr>
            <a:xfrm flipH="1">
              <a:off x="7901564" y="2332794"/>
              <a:ext cx="781800" cy="616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g34cc43aed59_0_20"/>
          <p:cNvSpPr txBox="1"/>
          <p:nvPr/>
        </p:nvSpPr>
        <p:spPr>
          <a:xfrm>
            <a:off x="683999" y="1685664"/>
            <a:ext cx="105531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2 models for comparison. The one with better performance will be selected for final.</a:t>
            </a:r>
            <a:endParaRPr sz="20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Convolutional Neural Network (CNN)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Conv2d layers with kernel size (3, 3), stride (1, 1) and padding (1, 1)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Conv2d is followed by ReLU activation function to introduce non-linearity which in turn is followed by MaxPool2d with kernel size 2 and stride 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Above layers are followed by flatten layer to prepare for fully connected layers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Flatten layer is followed by 2 fully connected layers.  First layer has ReLU activation and second has Softmax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ResNet18 (Pretrained)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Replaced the final fully connected layer to match the number of classes (7)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34cc43aed5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342"/>
            <a:ext cx="12192001" cy="668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4cc43aed59_0_1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1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70" name="Google Shape;370;g34cc43aed59_0_1"/>
          <p:cNvSpPr/>
          <p:nvPr/>
        </p:nvSpPr>
        <p:spPr>
          <a:xfrm>
            <a:off x="72000" y="164969"/>
            <a:ext cx="11832000" cy="6513900"/>
          </a:xfrm>
          <a:prstGeom prst="rect">
            <a:avLst/>
          </a:prstGeom>
          <a:solidFill>
            <a:schemeClr val="dk2">
              <a:alpha val="8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4cc43aed59_0_1"/>
          <p:cNvSpPr txBox="1">
            <a:spLocks noGrp="1"/>
          </p:cNvSpPr>
          <p:nvPr>
            <p:ph type="title"/>
          </p:nvPr>
        </p:nvSpPr>
        <p:spPr>
          <a:xfrm>
            <a:off x="683999" y="808185"/>
            <a:ext cx="929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 b="1">
                <a:solidFill>
                  <a:schemeClr val="lt1"/>
                </a:solidFill>
              </a:rPr>
              <a:t>CODE DETAILS - MODEL</a:t>
            </a:r>
            <a:r>
              <a:rPr lang="en-US" sz="3600"/>
              <a:t>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4cc43aed59_0_1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600" cy="27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73" name="Google Shape;373;g34cc43aed59_0_1" descr="Beige rectangle"/>
          <p:cNvSpPr/>
          <p:nvPr/>
        </p:nvSpPr>
        <p:spPr>
          <a:xfrm>
            <a:off x="722099" y="1322787"/>
            <a:ext cx="4102997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4cc43aed59_0_1"/>
          <p:cNvSpPr/>
          <p:nvPr/>
        </p:nvSpPr>
        <p:spPr>
          <a:xfrm>
            <a:off x="5281478" y="5747713"/>
            <a:ext cx="1629000" cy="45600"/>
          </a:xfrm>
          <a:prstGeom prst="rect">
            <a:avLst/>
          </a:prstGeom>
          <a:solidFill>
            <a:schemeClr val="dk1">
              <a:alpha val="552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g34cc43aed59_0_1"/>
          <p:cNvGrpSpPr/>
          <p:nvPr/>
        </p:nvGrpSpPr>
        <p:grpSpPr>
          <a:xfrm flipH="1">
            <a:off x="7914069" y="2224934"/>
            <a:ext cx="896273" cy="745590"/>
            <a:chOff x="1824638" y="1733550"/>
            <a:chExt cx="1192963" cy="992400"/>
          </a:xfrm>
        </p:grpSpPr>
        <p:sp>
          <p:nvSpPr>
            <p:cNvPr id="376" name="Google Shape;376;g34cc43aed59_0_1"/>
            <p:cNvSpPr/>
            <p:nvPr/>
          </p:nvSpPr>
          <p:spPr>
            <a:xfrm>
              <a:off x="1824638" y="1733550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4cc43aed59_0_1"/>
            <p:cNvSpPr/>
            <p:nvPr/>
          </p:nvSpPr>
          <p:spPr>
            <a:xfrm>
              <a:off x="1925901" y="1819672"/>
              <a:ext cx="1091700" cy="820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g34cc43aed59_0_1"/>
          <p:cNvGrpSpPr/>
          <p:nvPr/>
        </p:nvGrpSpPr>
        <p:grpSpPr>
          <a:xfrm>
            <a:off x="5723062" y="2223206"/>
            <a:ext cx="745639" cy="745639"/>
            <a:chOff x="5482999" y="1607028"/>
            <a:chExt cx="1200900" cy="1200900"/>
          </a:xfrm>
        </p:grpSpPr>
        <p:sp>
          <p:nvSpPr>
            <p:cNvPr id="379" name="Google Shape;379;g34cc43aed59_0_1"/>
            <p:cNvSpPr/>
            <p:nvPr/>
          </p:nvSpPr>
          <p:spPr>
            <a:xfrm>
              <a:off x="5587207" y="1711236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4cc43aed59_0_1"/>
            <p:cNvSpPr/>
            <p:nvPr/>
          </p:nvSpPr>
          <p:spPr>
            <a:xfrm>
              <a:off x="5482999" y="1607028"/>
              <a:ext cx="1200900" cy="12009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34cc43aed59_0_1"/>
          <p:cNvGrpSpPr/>
          <p:nvPr/>
        </p:nvGrpSpPr>
        <p:grpSpPr>
          <a:xfrm>
            <a:off x="10310132" y="2224959"/>
            <a:ext cx="926889" cy="745500"/>
            <a:chOff x="7901564" y="2268089"/>
            <a:chExt cx="926889" cy="745500"/>
          </a:xfrm>
        </p:grpSpPr>
        <p:sp>
          <p:nvSpPr>
            <p:cNvPr id="382" name="Google Shape;382;g34cc43aed59_0_1"/>
            <p:cNvSpPr/>
            <p:nvPr/>
          </p:nvSpPr>
          <p:spPr>
            <a:xfrm flipH="1">
              <a:off x="8516753" y="2268089"/>
              <a:ext cx="311700" cy="7455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34cc43aed59_0_1"/>
            <p:cNvSpPr/>
            <p:nvPr/>
          </p:nvSpPr>
          <p:spPr>
            <a:xfrm flipH="1">
              <a:off x="7901564" y="2332794"/>
              <a:ext cx="781800" cy="616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g34cc43aed59_0_1"/>
          <p:cNvSpPr txBox="1"/>
          <p:nvPr/>
        </p:nvSpPr>
        <p:spPr>
          <a:xfrm>
            <a:off x="683999" y="1685664"/>
            <a:ext cx="105531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2 models for comparison. The one with better performance will be selected for final.</a:t>
            </a:r>
            <a:endParaRPr sz="20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Convolutional Neural Network (CNN)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Conv2d layers with kernel size (3, 3), stride (1, 1) and padding (1, 1)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Conv2d is followed by ReLU activation function to introduce non-linearity which in turn is followed by MaxPool2d with kernel size 2 and stride 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Above layers are followed by flatten layer to prepare for fully connected layers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Flatten layer is followed by 2 fully connected layers.  First layer has ReLU activation and second has Softmax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ResNet18 (Pretrained)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Replaced the final fully connected layer to match the number of classes (7)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34cc43aed5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3" y="164975"/>
            <a:ext cx="1188315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91" name="Google Shape;391;p10"/>
          <p:cNvSpPr/>
          <p:nvPr/>
        </p:nvSpPr>
        <p:spPr>
          <a:xfrm>
            <a:off x="180000" y="179109"/>
            <a:ext cx="11832000" cy="6513900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0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93" name="Google Shape;3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2657" y="1114918"/>
            <a:ext cx="7191963" cy="533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4620" y="1114917"/>
            <a:ext cx="1212692" cy="533419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0"/>
          <p:cNvSpPr txBox="1"/>
          <p:nvPr/>
        </p:nvSpPr>
        <p:spPr>
          <a:xfrm>
            <a:off x="522901" y="430826"/>
            <a:ext cx="401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32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Google Shape;396;p10" descr="Beige rectangle"/>
          <p:cNvSpPr/>
          <p:nvPr/>
        </p:nvSpPr>
        <p:spPr>
          <a:xfrm>
            <a:off x="772899" y="952337"/>
            <a:ext cx="4102997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1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02" name="Google Shape;402;p11"/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CHALLENGE</a:t>
            </a:r>
            <a:r>
              <a:rPr lang="en-US"/>
              <a:t>S</a:t>
            </a:r>
            <a:endParaRPr/>
          </a:p>
        </p:txBody>
      </p:sp>
      <p:sp>
        <p:nvSpPr>
          <p:cNvPr id="404" name="Google Shape;404;p11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405" name="Google Shape;405;p11"/>
          <p:cNvCxnSpPr/>
          <p:nvPr/>
        </p:nvCxnSpPr>
        <p:spPr>
          <a:xfrm>
            <a:off x="1511184" y="3716527"/>
            <a:ext cx="9169633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" name="Google Shape;406;p11"/>
          <p:cNvCxnSpPr/>
          <p:nvPr/>
        </p:nvCxnSpPr>
        <p:spPr>
          <a:xfrm>
            <a:off x="4458121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" name="Google Shape;407;p11"/>
          <p:cNvCxnSpPr/>
          <p:nvPr/>
        </p:nvCxnSpPr>
        <p:spPr>
          <a:xfrm>
            <a:off x="8019527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11" descr="Beige rectangle"/>
          <p:cNvSpPr/>
          <p:nvPr/>
        </p:nvSpPr>
        <p:spPr>
          <a:xfrm rot="10800000" flipH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11"/>
          <p:cNvCxnSpPr/>
          <p:nvPr/>
        </p:nvCxnSpPr>
        <p:spPr>
          <a:xfrm>
            <a:off x="4458121" y="4752270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5" name="Google Shape;415;p11"/>
          <p:cNvSpPr txBox="1"/>
          <p:nvPr/>
        </p:nvSpPr>
        <p:spPr>
          <a:xfrm>
            <a:off x="684000" y="1648175"/>
            <a:ext cx="9526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Overfitting is observed as train &amp; test accuracy in custom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model </a:t>
            </a:r>
            <a:r>
              <a:rPr lang="en-US" sz="2400">
                <a:solidFill>
                  <a:schemeClr val="lt1"/>
                </a:solidFill>
              </a:rPr>
              <a:t>is around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80% and 50% respectively.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imbalance affecting predictions.</a:t>
            </a:r>
            <a:endParaRPr sz="240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Applying different filtering techniques.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resource limitations.</a:t>
            </a:r>
            <a:endParaRPr sz="240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21" name="Google Shape;421;p12"/>
          <p:cNvSpPr/>
          <p:nvPr/>
        </p:nvSpPr>
        <p:spPr>
          <a:xfrm>
            <a:off x="72000" y="164969"/>
            <a:ext cx="11832000" cy="6513922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2"/>
          <p:cNvSpPr txBox="1">
            <a:spLocks noGrp="1"/>
          </p:cNvSpPr>
          <p:nvPr>
            <p:ph type="title"/>
          </p:nvPr>
        </p:nvSpPr>
        <p:spPr>
          <a:xfrm>
            <a:off x="683999" y="808185"/>
            <a:ext cx="9290317" cy="51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 b="1">
                <a:solidFill>
                  <a:schemeClr val="lt1"/>
                </a:solidFill>
              </a:rPr>
              <a:t>IMPROVEMENTS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2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24" name="Google Shape;424;p12" descr="Beige rectangle"/>
          <p:cNvSpPr/>
          <p:nvPr/>
        </p:nvSpPr>
        <p:spPr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2"/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2"/>
          <p:cNvGrpSpPr/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427" name="Google Shape;427;p12"/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12"/>
          <p:cNvGrpSpPr/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430" name="Google Shape;430;p12"/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12"/>
          <p:cNvGrpSpPr/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33" name="Google Shape;433;p12"/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2"/>
          <p:cNvSpPr txBox="1"/>
          <p:nvPr/>
        </p:nvSpPr>
        <p:spPr>
          <a:xfrm>
            <a:off x="635249" y="1596089"/>
            <a:ext cx="10553100" cy="4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</a:rPr>
              <a:t>What improvements were made?</a:t>
            </a:r>
            <a:endParaRPr sz="2200" b="1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 in CNN model. Eg: learning rate, scheduler parameters, Kaiming initialization, dropout and L2 regularization, batch normalization, number of layers etc.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used different transfer learning from models like VGG-16, Resnet-18, DenseNet-121, EfficientNet-B0. </a:t>
            </a:r>
            <a:endParaRPr sz="1600"/>
          </a:p>
          <a:p>
            <a:pPr marL="8001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enhancements noise reduction using filtering techniques like median, CLAHE, Gaussian .</a:t>
            </a: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3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1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72000" y="164969"/>
            <a:ext cx="11832000" cy="6513900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"/>
          <p:cNvSpPr txBox="1">
            <a:spLocks noGrp="1"/>
          </p:cNvSpPr>
          <p:nvPr>
            <p:ph type="title"/>
          </p:nvPr>
        </p:nvSpPr>
        <p:spPr>
          <a:xfrm>
            <a:off x="684000" y="808175"/>
            <a:ext cx="10891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/>
              <a:t>Project Repository &amp; Additional Information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600" cy="27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44" name="Google Shape;444;p13" descr="Beige rectangle"/>
          <p:cNvSpPr/>
          <p:nvPr/>
        </p:nvSpPr>
        <p:spPr>
          <a:xfrm>
            <a:off x="722099" y="1322787"/>
            <a:ext cx="4102997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5281478" y="5747713"/>
            <a:ext cx="1629000" cy="45600"/>
          </a:xfrm>
          <a:prstGeom prst="rect">
            <a:avLst/>
          </a:prstGeom>
          <a:solidFill>
            <a:schemeClr val="dk1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3"/>
          <p:cNvGrpSpPr/>
          <p:nvPr/>
        </p:nvGrpSpPr>
        <p:grpSpPr>
          <a:xfrm flipH="1">
            <a:off x="7914069" y="2224934"/>
            <a:ext cx="896273" cy="745590"/>
            <a:chOff x="1824638" y="1733550"/>
            <a:chExt cx="1192963" cy="992400"/>
          </a:xfrm>
        </p:grpSpPr>
        <p:sp>
          <p:nvSpPr>
            <p:cNvPr id="447" name="Google Shape;447;p13"/>
            <p:cNvSpPr/>
            <p:nvPr/>
          </p:nvSpPr>
          <p:spPr>
            <a:xfrm>
              <a:off x="1824638" y="1733550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925901" y="1819672"/>
              <a:ext cx="1091700" cy="820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3"/>
          <p:cNvGrpSpPr/>
          <p:nvPr/>
        </p:nvGrpSpPr>
        <p:grpSpPr>
          <a:xfrm>
            <a:off x="5723062" y="2223206"/>
            <a:ext cx="745639" cy="745639"/>
            <a:chOff x="5482999" y="1607028"/>
            <a:chExt cx="1200900" cy="1200900"/>
          </a:xfrm>
        </p:grpSpPr>
        <p:sp>
          <p:nvSpPr>
            <p:cNvPr id="450" name="Google Shape;450;p13"/>
            <p:cNvSpPr/>
            <p:nvPr/>
          </p:nvSpPr>
          <p:spPr>
            <a:xfrm>
              <a:off x="5587207" y="1711236"/>
              <a:ext cx="992400" cy="9924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5482999" y="1607028"/>
              <a:ext cx="1200900" cy="12009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13"/>
          <p:cNvGrpSpPr/>
          <p:nvPr/>
        </p:nvGrpSpPr>
        <p:grpSpPr>
          <a:xfrm>
            <a:off x="10310132" y="2224959"/>
            <a:ext cx="926889" cy="745500"/>
            <a:chOff x="7901564" y="2268089"/>
            <a:chExt cx="926889" cy="745500"/>
          </a:xfrm>
        </p:grpSpPr>
        <p:sp>
          <p:nvSpPr>
            <p:cNvPr id="453" name="Google Shape;453;p13"/>
            <p:cNvSpPr/>
            <p:nvPr/>
          </p:nvSpPr>
          <p:spPr>
            <a:xfrm flipH="1">
              <a:off x="8516753" y="2268089"/>
              <a:ext cx="311700" cy="7455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 flipH="1">
              <a:off x="7901564" y="2332794"/>
              <a:ext cx="781800" cy="616200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13"/>
          <p:cNvSpPr txBox="1"/>
          <p:nvPr/>
        </p:nvSpPr>
        <p:spPr>
          <a:xfrm>
            <a:off x="771350" y="1571675"/>
            <a:ext cx="9975300" cy="4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3"/>
          <p:cNvSpPr txBox="1"/>
          <p:nvPr/>
        </p:nvSpPr>
        <p:spPr>
          <a:xfrm>
            <a:off x="684350" y="1673175"/>
            <a:ext cx="9859200" cy="3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more details about our project, visit our GitHub repository using the following link.</a:t>
            </a:r>
            <a:b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sng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https://github.com/UofMProjects/BoneFractureClassification-v1.0</a:t>
            </a:r>
            <a:b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Please use the umich.edu email to access it - Access is already given as the repository is private 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" descr="Scientist looking at test tub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62" name="Google Shape;462;p1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672000" cy="6857999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756000" anchor="ctr" anchorCtr="0">
            <a:noAutofit/>
          </a:bodyPr>
          <a:lstStyle/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Gill Sans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63" name="Google Shape;463;p14"/>
          <p:cNvSpPr/>
          <p:nvPr/>
        </p:nvSpPr>
        <p:spPr>
          <a:xfrm>
            <a:off x="781399" y="2238573"/>
            <a:ext cx="10629300" cy="11904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" descr="Beige rectangle"/>
          <p:cNvSpPr/>
          <p:nvPr/>
        </p:nvSpPr>
        <p:spPr>
          <a:xfrm rot="10800000" flipH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2000" y="164969"/>
            <a:ext cx="11832000" cy="6513922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>
            <a:spLocks noGrp="1"/>
          </p:cNvSpPr>
          <p:nvPr>
            <p:ph type="title"/>
          </p:nvPr>
        </p:nvSpPr>
        <p:spPr>
          <a:xfrm>
            <a:off x="722099" y="714510"/>
            <a:ext cx="929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b="0" i="0">
                <a:latin typeface="Arial"/>
                <a:ea typeface="Arial"/>
                <a:cs typeface="Arial"/>
                <a:sym typeface="Arial"/>
              </a:rPr>
              <a:t>Problem Statement and Objectives</a:t>
            </a:r>
            <a:endParaRPr/>
          </a:p>
        </p:txBody>
      </p:sp>
      <p:sp>
        <p:nvSpPr>
          <p:cNvPr id="181" name="Google Shape;181;p2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2" name="Google Shape;182;p2" descr="Beige rectangle"/>
          <p:cNvSpPr/>
          <p:nvPr/>
        </p:nvSpPr>
        <p:spPr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"/>
          <p:cNvGrpSpPr/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185" name="Google Shape;185;p2"/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2"/>
          <p:cNvGrpSpPr/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188" name="Google Shape;188;p2"/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191" name="Google Shape;191;p2"/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"/>
          <p:cNvSpPr txBox="1"/>
          <p:nvPr/>
        </p:nvSpPr>
        <p:spPr>
          <a:xfrm>
            <a:off x="551107" y="1416560"/>
            <a:ext cx="108738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is bone fracture detection important?</a:t>
            </a:r>
            <a:endParaRPr sz="20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Importance of bone fracture detection in reducing misdiagnosis and automating radiology workflows.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 with traditional methods, such as manual, time-consuming diagnosis and the need for expert radiologists.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objective: Develop an AI model to detect fractures from X-ray images, aiming for quick, accurate, and objective diagnoses to assist radiologists and improve healthcare accessibility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Methodology and dataset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sourced from ResearchGate, including 1807 training images, 173 validation images, and 83 test images, covering various fracture types (elbow, fingers, forearm, humerus, shoulder, wrist.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preprocessing steps: resizing, normalization, augmentation (rotation, flipping).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development: Comparison between a custom Convolutional Neural Network (CNN) and a pretrained ResNet-18, with evaluation using accuracy metrics and confusion matrix analysis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96452010-26B9-0DE5-C8E7-EDC5CD98E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85"/>
    </mc:Choice>
    <mc:Fallback>
      <p:transition spd="slow" advTm="98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199" name="Google Shape;199;p3"/>
          <p:cNvSpPr/>
          <p:nvPr/>
        </p:nvSpPr>
        <p:spPr>
          <a:xfrm>
            <a:off x="72000" y="164969"/>
            <a:ext cx="11832000" cy="6513900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684000" y="683250"/>
            <a:ext cx="11557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TEAM MEMBERS &amp; RESPONSIBILITIES - Group 05</a:t>
            </a:r>
            <a:endParaRPr/>
          </a:p>
        </p:txBody>
      </p:sp>
      <p:sp>
        <p:nvSpPr>
          <p:cNvPr id="201" name="Google Shape;201;p3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02" name="Google Shape;202;p3" descr="Beige rectangle"/>
          <p:cNvSpPr/>
          <p:nvPr/>
        </p:nvSpPr>
        <p:spPr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3"/>
          <p:cNvGrpSpPr/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205" name="Google Shape;205;p3"/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3"/>
          <p:cNvGrpSpPr/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208" name="Google Shape;208;p3"/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211" name="Google Shape;211;p3"/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3"/>
          <p:cNvSpPr txBox="1"/>
          <p:nvPr/>
        </p:nvSpPr>
        <p:spPr>
          <a:xfrm>
            <a:off x="683999" y="1837389"/>
            <a:ext cx="105531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➢"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Devidas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Data collection and preprocessing, Image augmentation and normalization, Handling class imbalance (oversampling, synthetic data), and Documentation.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➢"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Nachiket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Dataset analysis and visualization, model selection and architecture design, and documentation.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➢"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Pooja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Training the deep learning model, hyperparameter tuning and optimization, model validation and performance evaluation, and documentation.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➢"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Sachet 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Testing on test data, comparing results with existing models, handling overfitting and fine-tuning, imp</a:t>
            </a:r>
            <a:r>
              <a:rPr lang="en-US" sz="2000">
                <a:solidFill>
                  <a:schemeClr val="lt1"/>
                </a:solidFill>
              </a:rPr>
              <a:t>rovising previous flaws, 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 &amp; performance analysis.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ABB8AD80-F3AC-CC43-FC8B-0D866DBC2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15"/>
    </mc:Choice>
    <mc:Fallback>
      <p:transition spd="slow" advTm="4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19" name="Google Shape;219;p4"/>
          <p:cNvSpPr/>
          <p:nvPr/>
        </p:nvSpPr>
        <p:spPr>
          <a:xfrm>
            <a:off x="0" y="241584"/>
            <a:ext cx="11832000" cy="6513900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 b="0" i="0">
                <a:solidFill>
                  <a:schemeClr val="lt1"/>
                </a:solidFill>
              </a:rPr>
              <a:t>Results, and Challenges</a:t>
            </a:r>
            <a:br>
              <a:rPr lang="en-US" sz="3200" b="0" i="0">
                <a:solidFill>
                  <a:schemeClr val="lt1"/>
                </a:solidFill>
              </a:rPr>
            </a:br>
            <a:endParaRPr/>
          </a:p>
        </p:txBody>
      </p:sp>
      <p:sp>
        <p:nvSpPr>
          <p:cNvPr id="221" name="Google Shape;221;p4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cxnSp>
        <p:nvCxnSpPr>
          <p:cNvPr id="222" name="Google Shape;222;p4"/>
          <p:cNvCxnSpPr/>
          <p:nvPr/>
        </p:nvCxnSpPr>
        <p:spPr>
          <a:xfrm>
            <a:off x="1511184" y="3716527"/>
            <a:ext cx="9169633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4"/>
          <p:cNvCxnSpPr/>
          <p:nvPr/>
        </p:nvCxnSpPr>
        <p:spPr>
          <a:xfrm>
            <a:off x="4458121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4"/>
          <p:cNvCxnSpPr/>
          <p:nvPr/>
        </p:nvCxnSpPr>
        <p:spPr>
          <a:xfrm>
            <a:off x="8019527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4" descr="Beige rectangle"/>
          <p:cNvSpPr/>
          <p:nvPr/>
        </p:nvSpPr>
        <p:spPr>
          <a:xfrm rot="10800000" flipH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4"/>
          <p:cNvCxnSpPr/>
          <p:nvPr/>
        </p:nvCxnSpPr>
        <p:spPr>
          <a:xfrm>
            <a:off x="4458121" y="4752270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4"/>
          <p:cNvSpPr txBox="1"/>
          <p:nvPr/>
        </p:nvSpPr>
        <p:spPr>
          <a:xfrm>
            <a:off x="684000" y="1633483"/>
            <a:ext cx="10288800" cy="5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 Results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: 50% accuracy; VGG: 89% accuracy; ResNet-18: 90% accuracy.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DenseNet121: 86% accuracy; EfficientNet-B0: 89% accuracy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Overfitting, class imbalance, and computational resource limitations.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Improvements: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tuning, exploring additional pre-trained models (VGG16, Resnet18, DenseNet121, EfficientNet-B0), image enhancement techniques, and filtering techniques (bilateral filter, clahe filter, clahe median filter, median filtered, imageResize224*224)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50.8671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F594FC8-CDB1-015F-CDED-13595EBF0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32"/>
    </mc:Choice>
    <mc:Fallback>
      <p:transition spd="slow" advTm="7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39" name="Google Shape;239;p5"/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METHODOLOGIES / F</a:t>
            </a:r>
            <a:r>
              <a:rPr lang="en-US"/>
              <a:t>LOW</a:t>
            </a:r>
            <a:endParaRPr/>
          </a:p>
        </p:txBody>
      </p:sp>
      <p:sp>
        <p:nvSpPr>
          <p:cNvPr id="241" name="Google Shape;241;p5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242" name="Google Shape;242;p5"/>
          <p:cNvCxnSpPr/>
          <p:nvPr/>
        </p:nvCxnSpPr>
        <p:spPr>
          <a:xfrm>
            <a:off x="1511184" y="3716527"/>
            <a:ext cx="9169633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5"/>
          <p:cNvCxnSpPr/>
          <p:nvPr/>
        </p:nvCxnSpPr>
        <p:spPr>
          <a:xfrm>
            <a:off x="4458121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5"/>
          <p:cNvCxnSpPr/>
          <p:nvPr/>
        </p:nvCxnSpPr>
        <p:spPr>
          <a:xfrm>
            <a:off x="8019527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5" descr="Beige rectangle"/>
          <p:cNvSpPr/>
          <p:nvPr/>
        </p:nvSpPr>
        <p:spPr>
          <a:xfrm rot="10800000" flipH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5"/>
          <p:cNvCxnSpPr/>
          <p:nvPr/>
        </p:nvCxnSpPr>
        <p:spPr>
          <a:xfrm>
            <a:off x="4458121" y="4752270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5"/>
          <p:cNvSpPr txBox="1"/>
          <p:nvPr/>
        </p:nvSpPr>
        <p:spPr>
          <a:xfrm>
            <a:off x="684000" y="1600825"/>
            <a:ext cx="10511700" cy="4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 Data and Data Visualization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Preprocessing: Resizing, normalization, rotation, image flipping, and scaling</a:t>
            </a:r>
            <a:endParaRPr sz="1500"/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filtering techniques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Training: Utilizing a custom CNN, VGG-16, Resnet-18, DenseNet-121, </a:t>
            </a:r>
            <a:endParaRPr sz="1500"/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EfficientNet-B0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Evaluation: Analyzing training and testing loss, along with accuracy metrics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 Assessment: Confusion matrix analysis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➢"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Enhancements and Improvements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6E90B008-313D-68F8-1CA0-CFEE033C1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10"/>
    </mc:Choice>
    <mc:Fallback>
      <p:transition spd="slow" advTm="7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8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58" name="Google Shape;258;p8"/>
          <p:cNvSpPr/>
          <p:nvPr/>
        </p:nvSpPr>
        <p:spPr>
          <a:xfrm>
            <a:off x="180000" y="179109"/>
            <a:ext cx="11832000" cy="6513900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cxnSp>
        <p:nvCxnSpPr>
          <p:cNvPr id="260" name="Google Shape;260;p8"/>
          <p:cNvCxnSpPr/>
          <p:nvPr/>
        </p:nvCxnSpPr>
        <p:spPr>
          <a:xfrm>
            <a:off x="1511184" y="3716527"/>
            <a:ext cx="9169633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8"/>
          <p:cNvCxnSpPr/>
          <p:nvPr/>
        </p:nvCxnSpPr>
        <p:spPr>
          <a:xfrm>
            <a:off x="4458121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8"/>
          <p:cNvCxnSpPr/>
          <p:nvPr/>
        </p:nvCxnSpPr>
        <p:spPr>
          <a:xfrm>
            <a:off x="8019527" y="2630172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8" descr="Beige rectangle"/>
          <p:cNvSpPr/>
          <p:nvPr/>
        </p:nvSpPr>
        <p:spPr>
          <a:xfrm rot="10800000" flipH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8"/>
          <p:cNvCxnSpPr/>
          <p:nvPr/>
        </p:nvCxnSpPr>
        <p:spPr>
          <a:xfrm>
            <a:off x="4458121" y="4752270"/>
            <a:ext cx="0" cy="969367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673" y="1535986"/>
            <a:ext cx="4483476" cy="243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2325" y="1540175"/>
            <a:ext cx="4634400" cy="23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1325" y="4188725"/>
            <a:ext cx="4483474" cy="24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 txBox="1"/>
          <p:nvPr/>
        </p:nvSpPr>
        <p:spPr>
          <a:xfrm>
            <a:off x="567575" y="463475"/>
            <a:ext cx="518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Understanding the Data</a:t>
            </a:r>
            <a:endParaRPr sz="3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4cbe94d440_1_38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1999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79" name="Google Shape;279;g34cbe94d440_1_38"/>
          <p:cNvSpPr/>
          <p:nvPr/>
        </p:nvSpPr>
        <p:spPr>
          <a:xfrm>
            <a:off x="180000" y="179109"/>
            <a:ext cx="11832000" cy="6513900"/>
          </a:xfrm>
          <a:prstGeom prst="rect">
            <a:avLst/>
          </a:prstGeom>
          <a:solidFill>
            <a:schemeClr val="dk2">
              <a:alpha val="8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4cbe94d440_1_38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/>
              <a:t>Filtering Techniques</a:t>
            </a:r>
            <a:endParaRPr/>
          </a:p>
        </p:txBody>
      </p:sp>
      <p:sp>
        <p:nvSpPr>
          <p:cNvPr id="281" name="Google Shape;281;g34cbe94d440_1_38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600" cy="27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cxnSp>
        <p:nvCxnSpPr>
          <p:cNvPr id="282" name="Google Shape;282;g34cbe94d440_1_38"/>
          <p:cNvCxnSpPr/>
          <p:nvPr/>
        </p:nvCxnSpPr>
        <p:spPr>
          <a:xfrm>
            <a:off x="1511184" y="3716527"/>
            <a:ext cx="91695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g34cbe94d440_1_38"/>
          <p:cNvCxnSpPr/>
          <p:nvPr/>
        </p:nvCxnSpPr>
        <p:spPr>
          <a:xfrm>
            <a:off x="4458121" y="2630172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g34cbe94d440_1_38"/>
          <p:cNvCxnSpPr/>
          <p:nvPr/>
        </p:nvCxnSpPr>
        <p:spPr>
          <a:xfrm>
            <a:off x="8019527" y="2630172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g34cbe94d440_1_38" descr="Beige rectangle"/>
          <p:cNvSpPr/>
          <p:nvPr/>
        </p:nvSpPr>
        <p:spPr>
          <a:xfrm rot="10800000" flipH="1">
            <a:off x="722099" y="1277187"/>
            <a:ext cx="2814046" cy="4560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4cbe94d440_1_38"/>
          <p:cNvSpPr/>
          <p:nvPr/>
        </p:nvSpPr>
        <p:spPr>
          <a:xfrm>
            <a:off x="898187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4cbe94d440_1_38"/>
          <p:cNvSpPr/>
          <p:nvPr/>
        </p:nvSpPr>
        <p:spPr>
          <a:xfrm>
            <a:off x="4458121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4cbe94d440_1_38"/>
          <p:cNvSpPr/>
          <p:nvPr/>
        </p:nvSpPr>
        <p:spPr>
          <a:xfrm>
            <a:off x="8019527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4cbe94d440_1_38"/>
          <p:cNvSpPr/>
          <p:nvPr/>
        </p:nvSpPr>
        <p:spPr>
          <a:xfrm>
            <a:off x="898187" y="3960036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4cbe94d440_1_38"/>
          <p:cNvSpPr/>
          <p:nvPr/>
        </p:nvSpPr>
        <p:spPr>
          <a:xfrm>
            <a:off x="4458121" y="3960036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g34cbe94d440_1_38"/>
          <p:cNvCxnSpPr/>
          <p:nvPr/>
        </p:nvCxnSpPr>
        <p:spPr>
          <a:xfrm>
            <a:off x="4458121" y="4752270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92" name="Google Shape;292;g34cbe94d440_1_38"/>
          <p:cNvGraphicFramePr/>
          <p:nvPr/>
        </p:nvGraphicFramePr>
        <p:xfrm>
          <a:off x="673625" y="2550038"/>
          <a:ext cx="10287000" cy="3491175"/>
        </p:xfrm>
        <a:graphic>
          <a:graphicData uri="http://schemas.openxmlformats.org/drawingml/2006/table">
            <a:tbl>
              <a:tblPr>
                <a:noFill/>
                <a:tableStyleId>{1ED58088-A047-403F-ADF2-7B8E3FF90CEB}</a:tableStyleId>
              </a:tblPr>
              <a:tblGrid>
                <a:gridCol w="151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Filter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PSNR (average)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Resize (224×224)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Standardizes image size for consistent input to pre-trained models..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CLAHE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Enhances local contrast, making faint structures more visible.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Helps expose subtle bone fractures that may not be visible in original X-rays.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29.7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Median Filter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Removes noise while preserving edges.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Cleans up image artifacts so cracks and bone outlines are easier to analyze.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46.33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CLAHE + Median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Combines contrast enhancement and noise reduction.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Sharpens fracture lines and removes distractions, improving fracture visibility.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40.77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Bilateral Filter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Smoothens images but retains important edges.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Maintains bone boundaries and fracture edges while reducing background blur or haze.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29.7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3" name="Google Shape;293;g34cbe94d440_1_38"/>
          <p:cNvSpPr txBox="1"/>
          <p:nvPr/>
        </p:nvSpPr>
        <p:spPr>
          <a:xfrm>
            <a:off x="673625" y="1512225"/>
            <a:ext cx="102870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PSNR measures the quality of an image after processing by comparing it to the original.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Higher PSNR means better quality with less distortion or noise introduced.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40 dB – Excellent, 30–40 dB – Good, 20–30 dB – Acceptable, &lt; 20 dB – Poor quality.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4cbe94d440_1_73" descr="Doctor standing in front of a computer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1999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99" name="Google Shape;299;g34cbe94d440_1_73"/>
          <p:cNvSpPr/>
          <p:nvPr/>
        </p:nvSpPr>
        <p:spPr>
          <a:xfrm>
            <a:off x="109300" y="172059"/>
            <a:ext cx="11832000" cy="6513900"/>
          </a:xfrm>
          <a:prstGeom prst="rect">
            <a:avLst/>
          </a:prstGeom>
          <a:solidFill>
            <a:schemeClr val="dk2">
              <a:alpha val="8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4cbe94d440_1_73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/>
              <a:t>Shoulder fracture Image sample</a:t>
            </a:r>
            <a:endParaRPr/>
          </a:p>
        </p:txBody>
      </p:sp>
      <p:sp>
        <p:nvSpPr>
          <p:cNvPr id="301" name="Google Shape;301;g34cbe94d440_1_73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600" cy="27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cxnSp>
        <p:nvCxnSpPr>
          <p:cNvPr id="302" name="Google Shape;302;g34cbe94d440_1_73"/>
          <p:cNvCxnSpPr/>
          <p:nvPr/>
        </p:nvCxnSpPr>
        <p:spPr>
          <a:xfrm>
            <a:off x="1511184" y="3716527"/>
            <a:ext cx="91695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" name="Google Shape;303;g34cbe94d440_1_73"/>
          <p:cNvCxnSpPr/>
          <p:nvPr/>
        </p:nvCxnSpPr>
        <p:spPr>
          <a:xfrm>
            <a:off x="4458121" y="2630172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" name="Google Shape;304;g34cbe94d440_1_73"/>
          <p:cNvCxnSpPr/>
          <p:nvPr/>
        </p:nvCxnSpPr>
        <p:spPr>
          <a:xfrm>
            <a:off x="8019527" y="2630172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g34cbe94d440_1_73" descr="Beige rectangle"/>
          <p:cNvSpPr/>
          <p:nvPr/>
        </p:nvSpPr>
        <p:spPr>
          <a:xfrm rot="10800000" flipH="1">
            <a:off x="722099" y="1277187"/>
            <a:ext cx="2814046" cy="4560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4cbe94d440_1_73"/>
          <p:cNvSpPr/>
          <p:nvPr/>
        </p:nvSpPr>
        <p:spPr>
          <a:xfrm>
            <a:off x="898187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4cbe94d440_1_73"/>
          <p:cNvSpPr/>
          <p:nvPr/>
        </p:nvSpPr>
        <p:spPr>
          <a:xfrm>
            <a:off x="4458121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4cbe94d440_1_73"/>
          <p:cNvSpPr/>
          <p:nvPr/>
        </p:nvSpPr>
        <p:spPr>
          <a:xfrm>
            <a:off x="8019527" y="1803828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4cbe94d440_1_73"/>
          <p:cNvSpPr/>
          <p:nvPr/>
        </p:nvSpPr>
        <p:spPr>
          <a:xfrm>
            <a:off x="898187" y="3960036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4cbe94d440_1_73"/>
          <p:cNvSpPr/>
          <p:nvPr/>
        </p:nvSpPr>
        <p:spPr>
          <a:xfrm>
            <a:off x="4458121" y="3960036"/>
            <a:ext cx="462900" cy="671100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34cbe94d440_1_73"/>
          <p:cNvCxnSpPr/>
          <p:nvPr/>
        </p:nvCxnSpPr>
        <p:spPr>
          <a:xfrm>
            <a:off x="4458121" y="4752270"/>
            <a:ext cx="0" cy="9693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g34cbe94d440_1_73"/>
          <p:cNvSpPr txBox="1"/>
          <p:nvPr/>
        </p:nvSpPr>
        <p:spPr>
          <a:xfrm>
            <a:off x="684000" y="1612600"/>
            <a:ext cx="10511700" cy="4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34cbe94d440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975" y="1513125"/>
            <a:ext cx="1697850" cy="20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4cbe94d440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650" y="1488350"/>
            <a:ext cx="1740700" cy="20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4cbe94d440_1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0175" y="1488350"/>
            <a:ext cx="1697850" cy="20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4cbe94d440_1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5700" y="3960025"/>
            <a:ext cx="1697850" cy="20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4cbe94d440_1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9800" y="3960025"/>
            <a:ext cx="1772625" cy="20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4cbe94d440_1_73"/>
          <p:cNvSpPr txBox="1"/>
          <p:nvPr/>
        </p:nvSpPr>
        <p:spPr>
          <a:xfrm>
            <a:off x="1623738" y="3716525"/>
            <a:ext cx="11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224*224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9" name="Google Shape;319;g34cbe94d440_1_73"/>
          <p:cNvSpPr txBox="1"/>
          <p:nvPr/>
        </p:nvSpPr>
        <p:spPr>
          <a:xfrm>
            <a:off x="5070375" y="3716525"/>
            <a:ext cx="127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CLAHE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20" name="Google Shape;320;g34cbe94d440_1_73"/>
          <p:cNvSpPr txBox="1"/>
          <p:nvPr/>
        </p:nvSpPr>
        <p:spPr>
          <a:xfrm>
            <a:off x="8651050" y="3703950"/>
            <a:ext cx="10959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Median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21" name="Google Shape;321;g34cbe94d440_1_73"/>
          <p:cNvSpPr txBox="1"/>
          <p:nvPr/>
        </p:nvSpPr>
        <p:spPr>
          <a:xfrm>
            <a:off x="3124600" y="6131350"/>
            <a:ext cx="127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Bilateral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22" name="Google Shape;322;g34cbe94d440_1_73"/>
          <p:cNvSpPr txBox="1"/>
          <p:nvPr/>
        </p:nvSpPr>
        <p:spPr>
          <a:xfrm>
            <a:off x="6647425" y="6202050"/>
            <a:ext cx="17727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Clahe &amp; Median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9" descr="Doctor pointing at CAT sc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28" name="Google Shape;328;p9"/>
          <p:cNvSpPr/>
          <p:nvPr/>
        </p:nvSpPr>
        <p:spPr>
          <a:xfrm>
            <a:off x="72000" y="164969"/>
            <a:ext cx="11832000" cy="6513922"/>
          </a:xfrm>
          <a:prstGeom prst="rect">
            <a:avLst/>
          </a:prstGeom>
          <a:solidFill>
            <a:schemeClr val="dk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 txBox="1">
            <a:spLocks noGrp="1"/>
          </p:cNvSpPr>
          <p:nvPr>
            <p:ph type="title"/>
          </p:nvPr>
        </p:nvSpPr>
        <p:spPr>
          <a:xfrm>
            <a:off x="683999" y="808185"/>
            <a:ext cx="9290317" cy="51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 b="1">
                <a:solidFill>
                  <a:schemeClr val="lt1"/>
                </a:solidFill>
              </a:rPr>
              <a:t>CODE DETAILS - MODEL</a:t>
            </a:r>
            <a:r>
              <a:rPr lang="en-US" sz="3600"/>
              <a:t>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1" name="Google Shape;331;p9" descr="Beige rectangle"/>
          <p:cNvSpPr/>
          <p:nvPr/>
        </p:nvSpPr>
        <p:spPr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 h="120000" extrusionOk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dk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34" name="Google Shape;334;p9"/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37" name="Google Shape;337;p9"/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340" name="Google Shape;340;p9"/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9"/>
          <p:cNvSpPr txBox="1"/>
          <p:nvPr/>
        </p:nvSpPr>
        <p:spPr>
          <a:xfrm>
            <a:off x="683999" y="1685664"/>
            <a:ext cx="105531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2 models for comparison. The one with better performance will be selected for final.</a:t>
            </a:r>
            <a:endParaRPr sz="20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Convolutional Neural Network (CNN)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Conv2d layers with kernel size (3, 3), stride (1, 1) and padding (1, 1)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Conv2d is followed by ReLU activation function to introduce non-linearity which in turn is followed by MaxPool2d with kernel size 2 and stride 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Above layers are followed by flatten layer to prepare for fully connected layers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Flatten layer is followed by 2 fully connected layers.  First layer has ReLU activation and second has Softmax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ResNet18 (Pretrained)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Replaced the final fully connected layer to match the number of classes (7)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969"/>
            <a:ext cx="12192001" cy="666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Widescreen</PresentationFormat>
  <Paragraphs>134</Paragraphs>
  <Slides>16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Noto Sans Symbols</vt:lpstr>
      <vt:lpstr>Gill Sans</vt:lpstr>
      <vt:lpstr>Arial</vt:lpstr>
      <vt:lpstr>Arimo</vt:lpstr>
      <vt:lpstr>Office Theme</vt:lpstr>
      <vt:lpstr>BONE FRACTURE DETECTION USING DEEP LEARNING</vt:lpstr>
      <vt:lpstr>Problem Statement and Objectives</vt:lpstr>
      <vt:lpstr>TEAM MEMBERS &amp; RESPONSIBILITIES - Group 05</vt:lpstr>
      <vt:lpstr>Results, and Challenges </vt:lpstr>
      <vt:lpstr>METHODOLOGIES / FLOW</vt:lpstr>
      <vt:lpstr>PowerPoint Presentation</vt:lpstr>
      <vt:lpstr>Filtering Techniques</vt:lpstr>
      <vt:lpstr>Shoulder fracture Image sample</vt:lpstr>
      <vt:lpstr>CODE DETAILS - MODELS</vt:lpstr>
      <vt:lpstr>CODE DETAILS - MODELS</vt:lpstr>
      <vt:lpstr>CODE DETAILS - MODELS</vt:lpstr>
      <vt:lpstr>PowerPoint Presentation</vt:lpstr>
      <vt:lpstr>CHALLENGES</vt:lpstr>
      <vt:lpstr>IMPROVEMENTS</vt:lpstr>
      <vt:lpstr>Project Repository &amp; Additional Information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</dc:creator>
  <cp:lastModifiedBy>Gurav, Pooja Shrikisan</cp:lastModifiedBy>
  <cp:revision>1</cp:revision>
  <dcterms:modified xsi:type="dcterms:W3CDTF">2025-04-16T07:40:54Z</dcterms:modified>
</cp:coreProperties>
</file>